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6" r:id="rId2"/>
    <p:sldId id="257" r:id="rId3"/>
    <p:sldId id="258" r:id="rId4"/>
    <p:sldId id="260" r:id="rId5"/>
    <p:sldId id="262" r:id="rId6"/>
    <p:sldId id="261" r:id="rId7"/>
    <p:sldId id="266" r:id="rId8"/>
    <p:sldId id="269" r:id="rId9"/>
    <p:sldId id="270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7D60273-25A1-45FB-B1DF-0671E74D4BA5}">
          <p14:sldIdLst>
            <p14:sldId id="256"/>
            <p14:sldId id="257"/>
            <p14:sldId id="258"/>
            <p14:sldId id="260"/>
            <p14:sldId id="262"/>
            <p14:sldId id="261"/>
            <p14:sldId id="266"/>
            <p14:sldId id="269"/>
            <p14:sldId id="270"/>
            <p14:sldId id="263"/>
            <p14:sldId id="265"/>
            <p14:sldId id="264"/>
          </p14:sldIdLst>
        </p14:section>
        <p14:section name="Раздел без заголовка" id="{668A8873-3B22-4F4C-99A0-5F56A58C6BA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учкова Анастасия Денисовна" initials="ПАД" lastIdx="3" clrIdx="0">
    <p:extLst>
      <p:ext uri="{19B8F6BF-5375-455C-9EA6-DF929625EA0E}">
        <p15:presenceInfo xmlns:p15="http://schemas.microsoft.com/office/powerpoint/2012/main" userId="Пучкова Анастасия Денисо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6B7"/>
    <a:srgbClr val="262626"/>
    <a:srgbClr val="F14369"/>
    <a:srgbClr val="EC1C24"/>
    <a:srgbClr val="FFF203"/>
    <a:srgbClr val="892D30"/>
    <a:srgbClr val="F2AB55"/>
    <a:srgbClr val="A0816C"/>
    <a:srgbClr val="CBBAAE"/>
    <a:srgbClr val="BAA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688" autoAdjust="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8"/>
    </p:cViewPr>
  </p:sorterViewPr>
  <p:notesViewPr>
    <p:cSldViewPr snapToGrid="0" showGuides="1">
      <p:cViewPr varScale="1">
        <p:scale>
          <a:sx n="49" d="100"/>
          <a:sy n="49" d="100"/>
        </p:scale>
        <p:origin x="2668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5T17:13:20.361" idx="3">
    <p:pos x="10" y="10"/>
    <p:text>правка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5T17:13:06.813" idx="2">
    <p:pos x="10" y="10"/>
    <p:text>правка</p:text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7F9BA2-6FDE-4655-89F2-0D7F34C37EEF}" type="doc">
      <dgm:prSet loTypeId="urn:microsoft.com/office/officeart/2005/8/layout/venn2" loCatId="relationship" qsTypeId="urn:microsoft.com/office/officeart/2005/8/quickstyle/simple4" qsCatId="simple" csTypeId="urn:microsoft.com/office/officeart/2005/8/colors/accent3_4" csCatId="accent3" phldr="1"/>
      <dgm:spPr/>
      <dgm:t>
        <a:bodyPr/>
        <a:lstStyle/>
        <a:p>
          <a:endParaRPr lang="ru-RU"/>
        </a:p>
      </dgm:t>
    </dgm:pt>
    <dgm:pt modelId="{94A7777C-E72D-4474-BC88-51162AF928C1}">
      <dgm:prSet phldrT="[Текст]" custT="1"/>
      <dgm:spPr>
        <a:gradFill rotWithShape="0">
          <a:gsLst>
            <a:gs pos="52300">
              <a:srgbClr val="777777">
                <a:alpha val="65000"/>
              </a:srgbClr>
            </a:gs>
            <a:gs pos="0">
              <a:schemeClr val="tx1">
                <a:lumMod val="85000"/>
                <a:lumOff val="15000"/>
                <a:alpha val="80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satMod val="110000"/>
                <a:lumMod val="100000"/>
                <a:shade val="100000"/>
                <a:alpha val="8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algn="ctr"/>
          <a:r>
            <a:rPr lang="ru-RU" sz="1800" b="1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1800" b="1" i="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 в России</a:t>
          </a:r>
          <a:endParaRPr lang="ru-RU" sz="1800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B390643A-F2C9-4EC5-B7B9-8604D981BE7B}" type="parTrans" cxnId="{C691407F-88B5-498E-B57B-BDD6AE08B21E}">
      <dgm:prSet/>
      <dgm:spPr/>
      <dgm:t>
        <a:bodyPr/>
        <a:lstStyle/>
        <a:p>
          <a:endParaRPr lang="ru-RU"/>
        </a:p>
      </dgm:t>
    </dgm:pt>
    <dgm:pt modelId="{CA141034-79DE-4E1A-9473-8CC984748E08}" type="sibTrans" cxnId="{C691407F-88B5-498E-B57B-BDD6AE08B21E}">
      <dgm:prSet/>
      <dgm:spPr/>
      <dgm:t>
        <a:bodyPr/>
        <a:lstStyle/>
        <a:p>
          <a:endParaRPr lang="ru-RU"/>
        </a:p>
      </dgm:t>
    </dgm:pt>
    <dgm:pt modelId="{851365AE-488D-41AF-880A-EF21C25DD201}">
      <dgm:prSet phldrT="[Текст]" custT="1"/>
      <dgm:spPr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</a:gradFill>
      </dgm:spPr>
      <dgm:t>
        <a:bodyPr/>
        <a:lstStyle/>
        <a:p>
          <a:r>
            <a:rPr lang="ru-RU" sz="1600" b="1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 </a:t>
          </a:r>
          <a:r>
            <a:rPr lang="ru-RU" sz="1600" b="1" i="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600" b="1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 области</a:t>
          </a:r>
        </a:p>
      </dgm:t>
    </dgm:pt>
    <dgm:pt modelId="{4DF5F082-6548-41EC-9CA8-A9C543730E53}" type="parTrans" cxnId="{2E5DA1F8-1B60-4EAB-B6DA-CAEB43633B12}">
      <dgm:prSet/>
      <dgm:spPr/>
      <dgm:t>
        <a:bodyPr/>
        <a:lstStyle/>
        <a:p>
          <a:endParaRPr lang="ru-RU"/>
        </a:p>
      </dgm:t>
    </dgm:pt>
    <dgm:pt modelId="{8D445A22-1BE5-49D1-9CB1-79931A990E0E}" type="sibTrans" cxnId="{2E5DA1F8-1B60-4EAB-B6DA-CAEB43633B12}">
      <dgm:prSet/>
      <dgm:spPr/>
      <dgm:t>
        <a:bodyPr/>
        <a:lstStyle/>
        <a:p>
          <a:endParaRPr lang="ru-RU"/>
        </a:p>
      </dgm:t>
    </dgm:pt>
    <dgm:pt modelId="{B3FA4DCF-BC90-4C49-AEF1-3F4BF39E0B3A}">
      <dgm:prSet phldrT="[Текст]" custT="1"/>
      <dgm:spPr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</a:gradFill>
      </dgm:spPr>
      <dgm:t>
        <a:bodyPr/>
        <a:lstStyle/>
        <a:p>
          <a:r>
            <a:rPr lang="ru-RU" sz="2400" b="1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центра в Таганроге</a:t>
          </a:r>
        </a:p>
      </dgm:t>
    </dgm:pt>
    <dgm:pt modelId="{B9418308-BB66-429F-B9D1-F5B77F885CE4}" type="parTrans" cxnId="{9EFCAE24-5E53-423C-AD48-CB4CBCC804F5}">
      <dgm:prSet/>
      <dgm:spPr/>
      <dgm:t>
        <a:bodyPr/>
        <a:lstStyle/>
        <a:p>
          <a:endParaRPr lang="ru-RU"/>
        </a:p>
      </dgm:t>
    </dgm:pt>
    <dgm:pt modelId="{13A4E898-4FA6-4BD7-91B8-CF04B1091FA7}" type="sibTrans" cxnId="{9EFCAE24-5E53-423C-AD48-CB4CBCC804F5}">
      <dgm:prSet/>
      <dgm:spPr/>
      <dgm:t>
        <a:bodyPr/>
        <a:lstStyle/>
        <a:p>
          <a:endParaRPr lang="ru-RU"/>
        </a:p>
      </dgm:t>
    </dgm:pt>
    <dgm:pt modelId="{25B2B57E-625A-47D3-8001-CAAE0F446348}" type="pres">
      <dgm:prSet presAssocID="{D47F9BA2-6FDE-4655-89F2-0D7F34C37EEF}" presName="Name0" presStyleCnt="0">
        <dgm:presLayoutVars>
          <dgm:chMax val="7"/>
          <dgm:resizeHandles val="exact"/>
        </dgm:presLayoutVars>
      </dgm:prSet>
      <dgm:spPr/>
    </dgm:pt>
    <dgm:pt modelId="{4CEF23CA-ED75-45F4-8860-5EA390F77981}" type="pres">
      <dgm:prSet presAssocID="{D47F9BA2-6FDE-4655-89F2-0D7F34C37EEF}" presName="comp1" presStyleCnt="0"/>
      <dgm:spPr/>
    </dgm:pt>
    <dgm:pt modelId="{E666A2FD-47A9-4E96-93DB-42FF70AC2A9D}" type="pres">
      <dgm:prSet presAssocID="{D47F9BA2-6FDE-4655-89F2-0D7F34C37EEF}" presName="circle1" presStyleLbl="node1" presStyleIdx="0" presStyleCnt="3" custLinFactNeighborX="862"/>
      <dgm:spPr/>
    </dgm:pt>
    <dgm:pt modelId="{7958F567-B53E-485F-8384-F46CDB008F27}" type="pres">
      <dgm:prSet presAssocID="{D47F9BA2-6FDE-4655-89F2-0D7F34C37EEF}" presName="c1text" presStyleLbl="node1" presStyleIdx="0" presStyleCnt="3">
        <dgm:presLayoutVars>
          <dgm:bulletEnabled val="1"/>
        </dgm:presLayoutVars>
      </dgm:prSet>
      <dgm:spPr/>
    </dgm:pt>
    <dgm:pt modelId="{63C2E05E-C3EC-448E-B5F6-6A7747B4B446}" type="pres">
      <dgm:prSet presAssocID="{D47F9BA2-6FDE-4655-89F2-0D7F34C37EEF}" presName="comp2" presStyleCnt="0"/>
      <dgm:spPr/>
    </dgm:pt>
    <dgm:pt modelId="{421C40FD-4BB3-4E79-B03E-AF9788ED41BD}" type="pres">
      <dgm:prSet presAssocID="{D47F9BA2-6FDE-4655-89F2-0D7F34C37EEF}" presName="circle2" presStyleLbl="node1" presStyleIdx="1" presStyleCnt="3"/>
      <dgm:spPr/>
    </dgm:pt>
    <dgm:pt modelId="{CCA1C1BC-57E2-4EB4-960E-EE00A342218B}" type="pres">
      <dgm:prSet presAssocID="{D47F9BA2-6FDE-4655-89F2-0D7F34C37EEF}" presName="c2text" presStyleLbl="node1" presStyleIdx="1" presStyleCnt="3">
        <dgm:presLayoutVars>
          <dgm:bulletEnabled val="1"/>
        </dgm:presLayoutVars>
      </dgm:prSet>
      <dgm:spPr/>
    </dgm:pt>
    <dgm:pt modelId="{E2CF2221-CBB3-4E6A-86AE-A2012B44E23D}" type="pres">
      <dgm:prSet presAssocID="{D47F9BA2-6FDE-4655-89F2-0D7F34C37EEF}" presName="comp3" presStyleCnt="0"/>
      <dgm:spPr/>
    </dgm:pt>
    <dgm:pt modelId="{89417B39-477E-4C12-B5A1-A80DB9935180}" type="pres">
      <dgm:prSet presAssocID="{D47F9BA2-6FDE-4655-89F2-0D7F34C37EEF}" presName="circle3" presStyleLbl="node1" presStyleIdx="2" presStyleCnt="3"/>
      <dgm:spPr/>
    </dgm:pt>
    <dgm:pt modelId="{EE36EA00-B03D-4CC2-82B1-34B1559983CE}" type="pres">
      <dgm:prSet presAssocID="{D47F9BA2-6FDE-4655-89F2-0D7F34C37EEF}" presName="c3text" presStyleLbl="node1" presStyleIdx="2" presStyleCnt="3">
        <dgm:presLayoutVars>
          <dgm:bulletEnabled val="1"/>
        </dgm:presLayoutVars>
      </dgm:prSet>
      <dgm:spPr/>
    </dgm:pt>
  </dgm:ptLst>
  <dgm:cxnLst>
    <dgm:cxn modelId="{9EFCAE24-5E53-423C-AD48-CB4CBCC804F5}" srcId="{D47F9BA2-6FDE-4655-89F2-0D7F34C37EEF}" destId="{B3FA4DCF-BC90-4C49-AEF1-3F4BF39E0B3A}" srcOrd="2" destOrd="0" parTransId="{B9418308-BB66-429F-B9D1-F5B77F885CE4}" sibTransId="{13A4E898-4FA6-4BD7-91B8-CF04B1091FA7}"/>
    <dgm:cxn modelId="{3DA0D726-D36A-491C-908E-22607E582C82}" type="presOf" srcId="{94A7777C-E72D-4474-BC88-51162AF928C1}" destId="{E666A2FD-47A9-4E96-93DB-42FF70AC2A9D}" srcOrd="0" destOrd="0" presId="urn:microsoft.com/office/officeart/2005/8/layout/venn2"/>
    <dgm:cxn modelId="{D02AE547-3238-4717-90C2-1776970BF0D9}" type="presOf" srcId="{B3FA4DCF-BC90-4C49-AEF1-3F4BF39E0B3A}" destId="{EE36EA00-B03D-4CC2-82B1-34B1559983CE}" srcOrd="1" destOrd="0" presId="urn:microsoft.com/office/officeart/2005/8/layout/venn2"/>
    <dgm:cxn modelId="{C691407F-88B5-498E-B57B-BDD6AE08B21E}" srcId="{D47F9BA2-6FDE-4655-89F2-0D7F34C37EEF}" destId="{94A7777C-E72D-4474-BC88-51162AF928C1}" srcOrd="0" destOrd="0" parTransId="{B390643A-F2C9-4EC5-B7B9-8604D981BE7B}" sibTransId="{CA141034-79DE-4E1A-9473-8CC984748E08}"/>
    <dgm:cxn modelId="{CC203698-DBCB-43E6-A6FC-810CAF4B131E}" type="presOf" srcId="{B3FA4DCF-BC90-4C49-AEF1-3F4BF39E0B3A}" destId="{89417B39-477E-4C12-B5A1-A80DB9935180}" srcOrd="0" destOrd="0" presId="urn:microsoft.com/office/officeart/2005/8/layout/venn2"/>
    <dgm:cxn modelId="{4E8A99A0-55F2-494C-9778-12FE3AEFD787}" type="presOf" srcId="{94A7777C-E72D-4474-BC88-51162AF928C1}" destId="{7958F567-B53E-485F-8384-F46CDB008F27}" srcOrd="1" destOrd="0" presId="urn:microsoft.com/office/officeart/2005/8/layout/venn2"/>
    <dgm:cxn modelId="{EDF73EC3-6A9B-4DAF-BF2A-85A7F7BCB1AE}" type="presOf" srcId="{851365AE-488D-41AF-880A-EF21C25DD201}" destId="{421C40FD-4BB3-4E79-B03E-AF9788ED41BD}" srcOrd="0" destOrd="0" presId="urn:microsoft.com/office/officeart/2005/8/layout/venn2"/>
    <dgm:cxn modelId="{EEAD18DA-D0C4-40E6-AB5A-6B3BC59163D2}" type="presOf" srcId="{D47F9BA2-6FDE-4655-89F2-0D7F34C37EEF}" destId="{25B2B57E-625A-47D3-8001-CAAE0F446348}" srcOrd="0" destOrd="0" presId="urn:microsoft.com/office/officeart/2005/8/layout/venn2"/>
    <dgm:cxn modelId="{A660DDEF-FFD9-4A90-A889-65D6B25F3BB1}" type="presOf" srcId="{851365AE-488D-41AF-880A-EF21C25DD201}" destId="{CCA1C1BC-57E2-4EB4-960E-EE00A342218B}" srcOrd="1" destOrd="0" presId="urn:microsoft.com/office/officeart/2005/8/layout/venn2"/>
    <dgm:cxn modelId="{2E5DA1F8-1B60-4EAB-B6DA-CAEB43633B12}" srcId="{D47F9BA2-6FDE-4655-89F2-0D7F34C37EEF}" destId="{851365AE-488D-41AF-880A-EF21C25DD201}" srcOrd="1" destOrd="0" parTransId="{4DF5F082-6548-41EC-9CA8-A9C543730E53}" sibTransId="{8D445A22-1BE5-49D1-9CB1-79931A990E0E}"/>
    <dgm:cxn modelId="{88F7E612-5C16-4CD2-993A-7439240D3D5E}" type="presParOf" srcId="{25B2B57E-625A-47D3-8001-CAAE0F446348}" destId="{4CEF23CA-ED75-45F4-8860-5EA390F77981}" srcOrd="0" destOrd="0" presId="urn:microsoft.com/office/officeart/2005/8/layout/venn2"/>
    <dgm:cxn modelId="{067A8299-82C2-487B-AE1D-EDBC429B25C5}" type="presParOf" srcId="{4CEF23CA-ED75-45F4-8860-5EA390F77981}" destId="{E666A2FD-47A9-4E96-93DB-42FF70AC2A9D}" srcOrd="0" destOrd="0" presId="urn:microsoft.com/office/officeart/2005/8/layout/venn2"/>
    <dgm:cxn modelId="{D8407671-EC19-4829-B8CC-7291D44F34D2}" type="presParOf" srcId="{4CEF23CA-ED75-45F4-8860-5EA390F77981}" destId="{7958F567-B53E-485F-8384-F46CDB008F27}" srcOrd="1" destOrd="0" presId="urn:microsoft.com/office/officeart/2005/8/layout/venn2"/>
    <dgm:cxn modelId="{47826596-A7F2-4070-80B7-E2C1CF6E0FAB}" type="presParOf" srcId="{25B2B57E-625A-47D3-8001-CAAE0F446348}" destId="{63C2E05E-C3EC-448E-B5F6-6A7747B4B446}" srcOrd="1" destOrd="0" presId="urn:microsoft.com/office/officeart/2005/8/layout/venn2"/>
    <dgm:cxn modelId="{60FB5E5C-9377-42F3-A0FD-BBB030C0AECD}" type="presParOf" srcId="{63C2E05E-C3EC-448E-B5F6-6A7747B4B446}" destId="{421C40FD-4BB3-4E79-B03E-AF9788ED41BD}" srcOrd="0" destOrd="0" presId="urn:microsoft.com/office/officeart/2005/8/layout/venn2"/>
    <dgm:cxn modelId="{155A6329-F1A7-4BF4-99DA-7F09BDDB010A}" type="presParOf" srcId="{63C2E05E-C3EC-448E-B5F6-6A7747B4B446}" destId="{CCA1C1BC-57E2-4EB4-960E-EE00A342218B}" srcOrd="1" destOrd="0" presId="urn:microsoft.com/office/officeart/2005/8/layout/venn2"/>
    <dgm:cxn modelId="{1AF25D56-C4A6-4264-917A-42124E1F915D}" type="presParOf" srcId="{25B2B57E-625A-47D3-8001-CAAE0F446348}" destId="{E2CF2221-CBB3-4E6A-86AE-A2012B44E23D}" srcOrd="2" destOrd="0" presId="urn:microsoft.com/office/officeart/2005/8/layout/venn2"/>
    <dgm:cxn modelId="{D84BDEC3-30D1-4FC2-8EF8-A1084B7597C9}" type="presParOf" srcId="{E2CF2221-CBB3-4E6A-86AE-A2012B44E23D}" destId="{89417B39-477E-4C12-B5A1-A80DB9935180}" srcOrd="0" destOrd="0" presId="urn:microsoft.com/office/officeart/2005/8/layout/venn2"/>
    <dgm:cxn modelId="{BBAE3C6C-BC72-4814-A424-9700E52DB772}" type="presParOf" srcId="{E2CF2221-CBB3-4E6A-86AE-A2012B44E23D}" destId="{EE36EA00-B03D-4CC2-82B1-34B1559983CE}" srcOrd="1" destOrd="0" presId="urn:microsoft.com/office/officeart/2005/8/layout/venn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66A2FD-47A9-4E96-93DB-42FF70AC2A9D}">
      <dsp:nvSpPr>
        <dsp:cNvPr id="0" name=""/>
        <dsp:cNvSpPr/>
      </dsp:nvSpPr>
      <dsp:spPr>
        <a:xfrm>
          <a:off x="163177" y="0"/>
          <a:ext cx="5517931" cy="5517931"/>
        </a:xfrm>
        <a:prstGeom prst="ellipse">
          <a:avLst/>
        </a:prstGeom>
        <a:gradFill rotWithShape="0">
          <a:gsLst>
            <a:gs pos="52300">
              <a:srgbClr val="777777">
                <a:alpha val="65000"/>
              </a:srgbClr>
            </a:gs>
            <a:gs pos="0">
              <a:schemeClr val="tx1">
                <a:lumMod val="85000"/>
                <a:lumOff val="15000"/>
                <a:alpha val="80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satMod val="110000"/>
                <a:lumMod val="100000"/>
                <a:shade val="100000"/>
                <a:alpha val="8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512 торговых центра и </a:t>
          </a:r>
          <a:r>
            <a:rPr lang="ru-RU" sz="18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15 956 сетевых ресторанов в России</a:t>
          </a:r>
          <a:endParaRPr lang="ru-RU" sz="18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957884" y="275896"/>
        <a:ext cx="1928516" cy="827689"/>
      </dsp:txXfrm>
    </dsp:sp>
    <dsp:sp modelId="{421C40FD-4BB3-4E79-B03E-AF9788ED41BD}">
      <dsp:nvSpPr>
        <dsp:cNvPr id="0" name=""/>
        <dsp:cNvSpPr/>
      </dsp:nvSpPr>
      <dsp:spPr>
        <a:xfrm>
          <a:off x="805354" y="1379482"/>
          <a:ext cx="4138448" cy="4138448"/>
        </a:xfrm>
        <a:prstGeom prst="ellipse">
          <a:avLst/>
        </a:prstGeom>
        <a:gradFill rotWithShape="0">
          <a:gsLst>
            <a:gs pos="0">
              <a:schemeClr val="tx1">
                <a:lumMod val="50000"/>
                <a:lumOff val="50000"/>
                <a:alpha val="80000"/>
              </a:schemeClr>
            </a:gs>
            <a:gs pos="50000">
              <a:schemeClr val="tx1">
                <a:lumMod val="50000"/>
                <a:lumOff val="50000"/>
                <a:alpha val="80000"/>
              </a:schemeClr>
            </a:gs>
            <a:gs pos="100000">
              <a:schemeClr val="bg1">
                <a:lumMod val="85000"/>
                <a:alpha val="8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74 торговых центра </a:t>
          </a:r>
          <a:r>
            <a:rPr lang="ru-RU" sz="1600" b="1" i="0" kern="1200" dirty="0">
              <a:solidFill>
                <a:schemeClr val="tx1">
                  <a:lumMod val="85000"/>
                  <a:lumOff val="15000"/>
                </a:schemeClr>
              </a:solidFill>
            </a:rPr>
            <a:t>6383 точки питания</a:t>
          </a:r>
          <a:r>
            <a:rPr lang="ru-RU" sz="16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 в Ростовской области</a:t>
          </a:r>
        </a:p>
      </dsp:txBody>
      <dsp:txXfrm>
        <a:off x="1910320" y="1638135"/>
        <a:ext cx="1928516" cy="775959"/>
      </dsp:txXfrm>
    </dsp:sp>
    <dsp:sp modelId="{89417B39-477E-4C12-B5A1-A80DB9935180}">
      <dsp:nvSpPr>
        <dsp:cNvPr id="0" name=""/>
        <dsp:cNvSpPr/>
      </dsp:nvSpPr>
      <dsp:spPr>
        <a:xfrm>
          <a:off x="1495095" y="2758965"/>
          <a:ext cx="2758965" cy="2758965"/>
        </a:xfrm>
        <a:prstGeom prst="ellipse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7981"/>
                <a:satMod val="103000"/>
                <a:lumMod val="102000"/>
                <a:tint val="94000"/>
                <a:alpha val="70000"/>
              </a:schemeClr>
            </a:gs>
            <a:gs pos="50000">
              <a:schemeClr val="bg1">
                <a:lumMod val="85000"/>
                <a:alpha val="70000"/>
              </a:schemeClr>
            </a:gs>
            <a:gs pos="100000">
              <a:schemeClr val="bg1">
                <a:alpha val="7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62 точки питания и 16 торговых центра в Таганроге</a:t>
          </a:r>
        </a:p>
      </dsp:txBody>
      <dsp:txXfrm>
        <a:off x="1899136" y="3448706"/>
        <a:ext cx="1950883" cy="13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A0D9B55-1ED1-4F1E-8B6B-4BB688FA85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906D5C9-A910-49E5-85A6-F6B3F86291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5F941-CFCF-4474-B8AA-33D339272717}" type="datetimeFigureOut">
              <a:rPr lang="ru-RU" smtClean="0">
                <a:latin typeface="Biome" panose="020B0503030204020804" pitchFamily="34" charset="0"/>
              </a:rPr>
              <a:t>27.04.2021</a:t>
            </a:fld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658E55-FB99-4C58-8B67-37DEBA0BB8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E352E3-D088-4856-B096-F695971B82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285F0-9691-4411-8919-830B70DFD518}" type="slidenum">
              <a:rPr lang="ru-RU" smtClean="0">
                <a:latin typeface="Biome" panose="020B0503030204020804" pitchFamily="34" charset="0"/>
              </a:rPr>
              <a:t>‹#›</a:t>
            </a:fld>
            <a:endParaRPr lang="ru-RU" dirty="0">
              <a:latin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04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FC82A6-F070-4399-BECE-4DD725861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369140-822B-4D73-A826-E382178AD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0D17F3-1297-4A5D-82CE-1D5299DC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D30447-3CB9-4054-956D-FAC07A7E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1FDD40-E625-45CE-A027-3DCB1B8A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691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D730D-709E-4896-BE01-36F8B87E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E631AD4-4DD2-4147-80D7-1DDD4FF9F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4C3D94-78D9-4B11-86E0-B0BF9FA6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C878ED-BDD5-4B0B-B30B-56C215C0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D246B-D0E1-4A87-8608-8F7EF484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41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D6C924-610E-46A7-9E8E-52B0139B3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28A072-7EB0-4344-8D96-5437F348C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441523-0DC3-4AFF-88D6-6493F98C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57C6B7-6D0B-4C51-9C20-1D93E315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7EDD3-7729-40C9-A42B-E7C79D78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89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A62C60-612E-43B6-86FD-6CC816D77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C5B77-5BD9-45B3-B38A-99CFD2E9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651BA7-BF93-4590-93D8-97DCEDBB7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B80D11-BBF1-4B45-A2E8-3AC75A73F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E7B5C-65C1-4019-94D4-E48BC3FB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90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15EBA-8256-4F9A-B3D4-C0ACB30E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CBC5A1-AEA1-401F-B086-A39DD539A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035928-7A21-439D-8134-29D87077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E0E6D1-B022-4A86-8391-1952F544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6ACC61-E919-44DC-B0E4-C04D8B05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05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981C3B-E874-4097-979D-4C666A8C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6B914E-1154-4C63-BFD9-DC8D18AFC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40416C-7310-43F8-BF59-59FC4A997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8185FC-5C15-4086-BD03-E3992EFD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230B11-F886-4B5D-9EE3-451C8895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20635E-4C82-4C25-8788-FCA47A0B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88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921F31-04A9-4FCA-AC85-E7930CD8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3FCFCE-542A-4D69-9A32-CF57ED27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AC456A-D4A6-43C5-AD21-E078A3A94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03896B4-EF43-4370-A0C4-2B60BF8E9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D8E0E5-AAAF-4C58-9227-177B07D18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C1712EB-C548-43E8-85AE-ED8DB1E24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4B2A6E9-F53A-4C24-A9C3-D46F3A3D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F25AFA1-602F-4FC0-A66A-D80DC0ED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950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CE10AD-439F-4490-A8EE-57BCD227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3B1D484-7776-457F-ACA8-F92296A6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288525-31C8-456B-B5A3-0EBF8C67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3FE88B9-32ED-49EC-8D7C-C1A2F981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411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D96734-6EF2-4F0D-87D5-D86C253F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D4BCA96-3B3B-4C69-A24B-3675D65D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9111A3-2BD7-4D08-AB49-1FE76AE5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328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8E1EF-9BFE-448B-98E4-E6C1CD42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BA7262-EB91-428F-A62F-CA4641425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0616DC-E748-42FF-A87C-8D4F90AD3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95227F-893D-482E-85B7-19BBAA77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F8EE1FF-57DB-42E8-B797-BDD21B73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15EFDB-4137-41B3-9730-E3594B29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51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3B9DD-A949-4FF8-8584-E88C02F45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831705-F1A6-4E56-BE70-E59DEC43C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1572FA-619E-4A3A-9548-C2DEA9455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0916A85-995B-4D7B-97C0-1D081302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315-5258-45D4-9505-4888E2AA1727}" type="datetimeFigureOut">
              <a:rPr lang="ru-RU" smtClean="0"/>
              <a:t>27.04.2021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840260B-5EF4-41FB-9CEA-83056E1B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EC8284-5726-4AE9-850E-FCE1A1932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96D44-89ED-45BA-A459-433D8883C9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263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2A25F-B92C-4F7F-87E0-A4AD72A37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304A52-A80A-4D6B-BDC9-EF8B428D0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9604F82-4E91-4A02-874A-D9F7CD825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iome" panose="020B0503030204020804" pitchFamily="34" charset="0"/>
              </a:defRPr>
            </a:lvl1pPr>
          </a:lstStyle>
          <a:p>
            <a:fld id="{9A74C315-5258-45D4-9505-4888E2AA1727}" type="datetimeFigureOut">
              <a:rPr lang="ru-RU" smtClean="0"/>
              <a:pPr/>
              <a:t>27.04.2021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37DC50-BA62-47AF-AF04-759CCBABA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iome" panose="020B05030302040208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7EA4DE-F8B2-4F48-BBA7-57E4F8AD2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iome" panose="020B0503030204020804" pitchFamily="34" charset="0"/>
              </a:defRPr>
            </a:lvl1pPr>
          </a:lstStyle>
          <a:p>
            <a:fld id="{67596D44-89ED-45BA-A459-433D8883C9B1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037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iome" panose="020B05030302040208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iome" panose="020B05030302040208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B">
            <a:alpha val="2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текст, микроскоп,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E9D9851B-63E6-4F84-A548-B90E76A5E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9260F4-F961-45AD-B301-2E3AA265A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56" y="1890272"/>
            <a:ext cx="6223322" cy="91599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BUILD N LEARN</a:t>
            </a:r>
            <a:endParaRPr lang="ru-RU" b="1" dirty="0">
              <a:solidFill>
                <a:schemeClr val="bg2">
                  <a:lumMod val="90000"/>
                </a:schemeClr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C979A9-218C-4C84-9E72-F044C4547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078" y="2806264"/>
            <a:ext cx="6096000" cy="1974082"/>
          </a:xfrm>
          <a:noFill/>
        </p:spPr>
        <p:txBody>
          <a:bodyPr>
            <a:normAutofit fontScale="85000" lnSpcReduction="10000"/>
          </a:bodyPr>
          <a:lstStyle/>
          <a:p>
            <a:pPr algn="l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ИТА ЮФУ ИКТИБ</a:t>
            </a:r>
          </a:p>
          <a:p>
            <a:pPr algn="l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ВВЕДЕНИЕ В ИНЖЕНЕРНУЮ ДЕЯТЕЛЬНОСТЬ </a:t>
            </a:r>
            <a:r>
              <a:rPr lang="ru-RU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ВТОРОЙ ТВОРЧЕСКИЙ ПРОЕКТ</a:t>
            </a:r>
          </a:p>
          <a:p>
            <a:pPr algn="l"/>
            <a:r>
              <a:rPr lang="ru-RU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«РАЗРАБОТКА ПРОГРАММНО-АППАРАТНОГО КОМПЛЕКСА </a:t>
            </a:r>
            <a:r>
              <a:rPr lang="ru-RU" dirty="0">
                <a:solidFill>
                  <a:schemeClr val="bg2">
                    <a:lumMod val="90000"/>
                  </a:schemeClr>
                </a:solidFill>
                <a:cs typeface="Biome" panose="020B0503030204020804" pitchFamily="34" charset="0"/>
              </a:rPr>
              <a:t>МОБИЛЬНОГО</a:t>
            </a:r>
            <a:r>
              <a:rPr lang="ru-RU" b="0" i="0" u="none" strike="noStrike" dirty="0">
                <a:solidFill>
                  <a:schemeClr val="bg2">
                    <a:lumMod val="90000"/>
                  </a:schemeClr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РОБОТА»</a:t>
            </a:r>
          </a:p>
          <a:p>
            <a:pPr algn="l"/>
            <a:r>
              <a:rPr lang="ru-RU" dirty="0">
                <a:solidFill>
                  <a:schemeClr val="bg2">
                    <a:lumMod val="90000"/>
                  </a:schemeClr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РУКОВОДИТЕЛЬ КОМАНДЫ ВОЛОШИН А.В.</a:t>
            </a:r>
          </a:p>
        </p:txBody>
      </p:sp>
    </p:spTree>
    <p:extLst>
      <p:ext uri="{BB962C8B-B14F-4D97-AF65-F5344CB8AC3E}">
        <p14:creationId xmlns:p14="http://schemas.microsoft.com/office/powerpoint/2010/main" val="4049954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5A5FF9-5B21-4B88-8FD3-CA79E63B4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812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79" y="449768"/>
            <a:ext cx="3580741" cy="3115873"/>
          </a:xfrm>
        </p:spPr>
        <p:txBody>
          <a:bodyPr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4200" b="0" i="0" u="none" strike="noStrike" cap="none" dirty="0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Biome" panose="020B0503030204020804" pitchFamily="34" charset="0"/>
                <a:sym typeface="Calibri"/>
              </a:rPr>
              <a:t>ОЦЕНКА РЫНКА</a:t>
            </a:r>
          </a:p>
        </p:txBody>
      </p:sp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B4EB82CD-D50E-49B1-8EB2-EEEAA2FA6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073587"/>
              </p:ext>
            </p:extLst>
          </p:nvPr>
        </p:nvGraphicFramePr>
        <p:xfrm>
          <a:off x="6243145" y="945930"/>
          <a:ext cx="5749157" cy="55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200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здание, внешний&#10;&#10;Автоматически созданное описание">
            <a:extLst>
              <a:ext uri="{FF2B5EF4-FFF2-40B4-BE49-F238E27FC236}">
                <a16:creationId xmlns:a16="http://schemas.microsoft.com/office/drawing/2014/main" id="{BCC793CC-B962-4193-B28B-BF076D1CF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6730"/>
            <a:ext cx="12191999" cy="812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421" y="332585"/>
            <a:ext cx="7986307" cy="1765400"/>
          </a:xfrm>
        </p:spPr>
        <p:txBody>
          <a:bodyPr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42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ПЛАН КОММЕРЦИАЛИЗАЦИИ</a:t>
            </a:r>
            <a:endParaRPr lang="ru-RU" sz="4200" b="0" i="0" u="none" strike="noStrike" cap="none" dirty="0">
              <a:solidFill>
                <a:schemeClr val="bg2"/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F62CE-4275-4142-9067-8941720BB128}"/>
              </a:ext>
            </a:extLst>
          </p:cNvPr>
          <p:cNvSpPr txBox="1"/>
          <p:nvPr/>
        </p:nvSpPr>
        <p:spPr>
          <a:xfrm>
            <a:off x="5507421" y="2308192"/>
            <a:ext cx="65269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Презентация прототипа робота</a:t>
            </a:r>
          </a:p>
          <a:p>
            <a:pPr lvl="0"/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Поиск инвесторов</a:t>
            </a:r>
          </a:p>
          <a:p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Расширение области применения робота</a:t>
            </a:r>
          </a:p>
          <a:p>
            <a:endParaRPr lang="ru-RU" sz="2100" dirty="0">
              <a:solidFill>
                <a:schemeClr val="bg2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Создание полноценного робота с учетом требований заказчика</a:t>
            </a:r>
          </a:p>
        </p:txBody>
      </p:sp>
    </p:spTree>
    <p:extLst>
      <p:ext uri="{BB962C8B-B14F-4D97-AF65-F5344CB8AC3E}">
        <p14:creationId xmlns:p14="http://schemas.microsoft.com/office/powerpoint/2010/main" val="127789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микроскоп,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959B2960-1E10-4B89-88CA-7A13C2518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/>
        </p:blipFill>
        <p:spPr>
          <a:xfrm>
            <a:off x="0" y="0"/>
            <a:ext cx="15443200" cy="86868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0639" y="1086292"/>
            <a:ext cx="6172201" cy="1321627"/>
          </a:xfrm>
          <a:solidFill>
            <a:srgbClr val="262626">
              <a:alpha val="70000"/>
            </a:srgbClr>
          </a:solidFill>
        </p:spPr>
        <p:txBody>
          <a:bodyPr anchor="b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38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АСПЕКТЫ КОММЕРЦИАЛИЗАЦИИ</a:t>
            </a:r>
            <a:endParaRPr lang="ru-RU" sz="3800" b="0" i="0" u="none" strike="noStrike" cap="none" dirty="0">
              <a:solidFill>
                <a:schemeClr val="bg2"/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640" y="2407919"/>
            <a:ext cx="6172200" cy="3124201"/>
          </a:xfrm>
          <a:solidFill>
            <a:srgbClr val="262626">
              <a:alpha val="70000"/>
            </a:srgbClr>
          </a:solidFill>
        </p:spPr>
        <p:txBody>
          <a:bodyPr anchor="ctr">
            <a:noAutofit/>
          </a:bodyPr>
          <a:lstStyle/>
          <a:p>
            <a:pPr marL="0" indent="0" algn="l">
              <a:buNone/>
            </a:pPr>
            <a:r>
              <a:rPr lang="ru-RU" sz="2100" dirty="0">
                <a:solidFill>
                  <a:schemeClr val="bg2"/>
                </a:solidFill>
              </a:rPr>
              <a:t>В дальнейшей перспективе возможно расширить области использования робота. С различными модификациями станут возможны новые предназначения:</a:t>
            </a:r>
          </a:p>
          <a:p>
            <a:pPr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100" dirty="0">
                <a:solidFill>
                  <a:schemeClr val="bg2"/>
                </a:solidFill>
              </a:rPr>
              <a:t>Робот-промоутер</a:t>
            </a:r>
          </a:p>
          <a:p>
            <a:pPr algn="l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100" dirty="0">
                <a:solidFill>
                  <a:schemeClr val="bg2"/>
                </a:solidFill>
              </a:rPr>
              <a:t>Робот-администратор в медицинских учреждениях</a:t>
            </a:r>
          </a:p>
          <a:p>
            <a:pPr marL="0" indent="0" algn="l">
              <a:buNone/>
            </a:pPr>
            <a:endParaRPr lang="ru-RU" sz="21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39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645" y="331587"/>
            <a:ext cx="5755669" cy="840762"/>
          </a:xfrm>
          <a:noFill/>
        </p:spPr>
        <p:txBody>
          <a:bodyPr>
            <a:noAutofit/>
          </a:bodyPr>
          <a:lstStyle/>
          <a:p>
            <a:pPr algn="ctr"/>
            <a:r>
              <a:rPr lang="ru-RU" sz="4200" b="1" dirty="0">
                <a:solidFill>
                  <a:schemeClr val="bg2"/>
                </a:solidFill>
                <a:latin typeface="Biome" panose="020B0502040204020203" pitchFamily="34" charset="0"/>
                <a:cs typeface="Biome" panose="020B0502040204020203" pitchFamily="34" charset="0"/>
              </a:rPr>
              <a:t>КОМАНДА ПРОЕКТА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F6C7F9-B40B-4199-8F61-B85260BA10F7}"/>
              </a:ext>
            </a:extLst>
          </p:cNvPr>
          <p:cNvSpPr txBox="1"/>
          <p:nvPr/>
        </p:nvSpPr>
        <p:spPr>
          <a:xfrm>
            <a:off x="3965357" y="3555726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Кочубей Д.С.</a:t>
            </a:r>
          </a:p>
        </p:txBody>
      </p:sp>
      <p:pic>
        <p:nvPicPr>
          <p:cNvPr id="4" name="Рисунок 3" descr="Изображение выглядит как человек, стена, внутренний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6043BB8A-8DA0-4B84-8822-8F1010F53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587134" y="4096838"/>
            <a:ext cx="2286000" cy="2286000"/>
          </a:xfrm>
          <a:prstGeom prst="ellipse">
            <a:avLst/>
          </a:prstGeom>
        </p:spPr>
      </p:pic>
      <p:pic>
        <p:nvPicPr>
          <p:cNvPr id="9" name="Рисунок 8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D48C5E4-DA5F-4FE2-9AA2-EE4F3ACAD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7699368" y="4096838"/>
            <a:ext cx="2286000" cy="2286000"/>
          </a:xfrm>
          <a:prstGeom prst="ellipse">
            <a:avLst/>
          </a:prstGeom>
        </p:spPr>
      </p:pic>
      <p:pic>
        <p:nvPicPr>
          <p:cNvPr id="15" name="Рисунок 14" descr="Изображение выглядит как человек, стоит, желтый&#10;&#10;Автоматически созданное описание">
            <a:extLst>
              <a:ext uri="{FF2B5EF4-FFF2-40B4-BE49-F238E27FC236}">
                <a16:creationId xmlns:a16="http://schemas.microsoft.com/office/drawing/2014/main" id="{747705D3-CEFE-4F94-89EE-83FC0D064D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2" t="1" r="17194" b="11508"/>
          <a:stretch/>
        </p:blipFill>
        <p:spPr>
          <a:xfrm>
            <a:off x="6275112" y="1269726"/>
            <a:ext cx="2286000" cy="2286000"/>
          </a:xfrm>
          <a:prstGeom prst="ellipse">
            <a:avLst/>
          </a:prstGeom>
        </p:spPr>
      </p:pic>
      <p:pic>
        <p:nvPicPr>
          <p:cNvPr id="17" name="Рисунок 16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C1228ACE-57AF-4141-81DB-D4B47950A6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6" t="-122" r="8848" b="122"/>
          <a:stretch/>
        </p:blipFill>
        <p:spPr>
          <a:xfrm rot="16200000">
            <a:off x="1368050" y="1269727"/>
            <a:ext cx="2286000" cy="2286000"/>
          </a:xfrm>
          <a:prstGeom prst="ellipse">
            <a:avLst/>
          </a:prstGeom>
        </p:spPr>
      </p:pic>
      <p:pic>
        <p:nvPicPr>
          <p:cNvPr id="19" name="Рисунок 18" descr="Изображение выглядит как человек, одежда, внутренний, улыбается&#10;&#10;Автоматически созданное описание">
            <a:extLst>
              <a:ext uri="{FF2B5EF4-FFF2-40B4-BE49-F238E27FC236}">
                <a16:creationId xmlns:a16="http://schemas.microsoft.com/office/drawing/2014/main" id="{37C9C7B4-A9AA-490A-956E-3902E7553E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8728643" y="1269726"/>
            <a:ext cx="2286000" cy="2286000"/>
          </a:xfrm>
          <a:prstGeom prst="ellipse">
            <a:avLst/>
          </a:prstGeom>
        </p:spPr>
      </p:pic>
      <p:pic>
        <p:nvPicPr>
          <p:cNvPr id="22" name="Рисунок 21" descr="Изображение выглядит как человек, мужчина, в позе&#10;&#10;Автоматически созданное описание">
            <a:extLst>
              <a:ext uri="{FF2B5EF4-FFF2-40B4-BE49-F238E27FC236}">
                <a16:creationId xmlns:a16="http://schemas.microsoft.com/office/drawing/2014/main" id="{73605484-019A-4D67-AC6F-820B1C7FEC9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3821581" y="1269727"/>
            <a:ext cx="2286000" cy="2286000"/>
          </a:xfrm>
          <a:prstGeom prst="ellipse">
            <a:avLst/>
          </a:prstGeom>
        </p:spPr>
      </p:pic>
      <p:pic>
        <p:nvPicPr>
          <p:cNvPr id="25" name="Рисунок 24" descr="Изображение выглядит как человек, внутренний, стена, молодой&#10;&#10;Автоматически созданное описание">
            <a:extLst>
              <a:ext uri="{FF2B5EF4-FFF2-40B4-BE49-F238E27FC236}">
                <a16:creationId xmlns:a16="http://schemas.microsoft.com/office/drawing/2014/main" id="{4401035C-469F-4112-93F8-C7C211EE13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143251" y="4096838"/>
            <a:ext cx="2286000" cy="2286000"/>
          </a:xfrm>
          <a:prstGeom prst="ellipse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4AB34A-08D3-4E14-9E79-ADA090201F3F}"/>
              </a:ext>
            </a:extLst>
          </p:cNvPr>
          <p:cNvSpPr txBox="1"/>
          <p:nvPr/>
        </p:nvSpPr>
        <p:spPr>
          <a:xfrm>
            <a:off x="6407749" y="3555726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Жалнин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Д.И.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199075-E361-4317-806A-DCE41853F11D}"/>
              </a:ext>
            </a:extLst>
          </p:cNvPr>
          <p:cNvSpPr txBox="1"/>
          <p:nvPr/>
        </p:nvSpPr>
        <p:spPr>
          <a:xfrm>
            <a:off x="8850141" y="3555726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Пучкова А.Д.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E8E0DA-66AD-4B1A-AF05-83D5220BE71B}"/>
              </a:ext>
            </a:extLst>
          </p:cNvPr>
          <p:cNvSpPr txBox="1"/>
          <p:nvPr/>
        </p:nvSpPr>
        <p:spPr>
          <a:xfrm>
            <a:off x="1489547" y="3555726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Ледерер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П.А.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9A93ED-7B74-431C-91A2-F93D0814F82C}"/>
              </a:ext>
            </a:extLst>
          </p:cNvPr>
          <p:cNvSpPr txBox="1"/>
          <p:nvPr/>
        </p:nvSpPr>
        <p:spPr>
          <a:xfrm>
            <a:off x="4940775" y="6300703"/>
            <a:ext cx="26909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Мокскаленко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А.С.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7CE845-D222-4CB1-BACC-8D7D4D9298CF}"/>
              </a:ext>
            </a:extLst>
          </p:cNvPr>
          <p:cNvSpPr txBox="1"/>
          <p:nvPr/>
        </p:nvSpPr>
        <p:spPr>
          <a:xfrm>
            <a:off x="2726079" y="6300703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Калитин А.В.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8066CF-86BD-403B-8416-D5726FBD6223}"/>
              </a:ext>
            </a:extLst>
          </p:cNvPr>
          <p:cNvSpPr txBox="1"/>
          <p:nvPr/>
        </p:nvSpPr>
        <p:spPr>
          <a:xfrm>
            <a:off x="7959812" y="6300703"/>
            <a:ext cx="204300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2100" dirty="0" err="1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Неприн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DengXian" panose="020B0503020204020204" pitchFamily="2" charset="-122"/>
                <a:cs typeface="Biome" panose="020B0503030204020804" pitchFamily="34" charset="0"/>
              </a:rPr>
              <a:t> М.А.</a:t>
            </a:r>
          </a:p>
        </p:txBody>
      </p:sp>
    </p:spTree>
    <p:extLst>
      <p:ext uri="{BB962C8B-B14F-4D97-AF65-F5344CB8AC3E}">
        <p14:creationId xmlns:p14="http://schemas.microsoft.com/office/powerpoint/2010/main" val="340212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B9E9FB-742D-42A8-AF2F-4D972F96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634" y="-1097280"/>
            <a:ext cx="12811634" cy="822749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795ECADF-74E0-415C-B435-9A4084D06EC7}"/>
              </a:ext>
            </a:extLst>
          </p:cNvPr>
          <p:cNvSpPr txBox="1">
            <a:spLocks/>
          </p:cNvSpPr>
          <p:nvPr/>
        </p:nvSpPr>
        <p:spPr>
          <a:xfrm>
            <a:off x="7246965" y="338958"/>
            <a:ext cx="3827382" cy="1366345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iome" panose="020B0503030204020804" pitchFamily="34" charset="0"/>
                <a:ea typeface="+mj-ea"/>
                <a:cs typeface="+mj-cs"/>
              </a:defRPr>
            </a:lvl1pPr>
          </a:lstStyle>
          <a:p>
            <a:r>
              <a:rPr lang="en-US" sz="4200" dirty="0">
                <a:solidFill>
                  <a:schemeClr val="bg2"/>
                </a:solidFill>
              </a:rPr>
              <a:t>ПРОДУКТ ПРОЕКТА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EA75F47-6C0D-445F-85E9-03EAA62A2A87}"/>
              </a:ext>
            </a:extLst>
          </p:cNvPr>
          <p:cNvSpPr txBox="1">
            <a:spLocks/>
          </p:cNvSpPr>
          <p:nvPr/>
        </p:nvSpPr>
        <p:spPr>
          <a:xfrm>
            <a:off x="7246965" y="1705303"/>
            <a:ext cx="3827382" cy="2820044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300" dirty="0" err="1">
                <a:solidFill>
                  <a:schemeClr val="bg2"/>
                </a:solidFill>
              </a:rPr>
              <a:t>Результат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выполнения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проекта</a:t>
            </a:r>
            <a:r>
              <a:rPr lang="en-US" sz="2300" dirty="0">
                <a:solidFill>
                  <a:schemeClr val="bg2"/>
                </a:solidFill>
              </a:rPr>
              <a:t>: </a:t>
            </a:r>
            <a:r>
              <a:rPr lang="en-US" sz="2300" dirty="0" err="1">
                <a:solidFill>
                  <a:schemeClr val="bg2"/>
                </a:solidFill>
              </a:rPr>
              <a:t>демонстрационный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прототип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en-US" sz="2300" dirty="0" err="1">
                <a:solidFill>
                  <a:schemeClr val="bg2"/>
                </a:solidFill>
              </a:rPr>
              <a:t>робота</a:t>
            </a:r>
            <a:r>
              <a:rPr lang="ru-RU" sz="2300" dirty="0">
                <a:solidFill>
                  <a:schemeClr val="bg2"/>
                </a:solidFill>
              </a:rPr>
              <a:t>-официанта</a:t>
            </a:r>
            <a:r>
              <a:rPr lang="en-US" sz="2300" dirty="0">
                <a:solidFill>
                  <a:schemeClr val="bg2"/>
                </a:solidFill>
              </a:rPr>
              <a:t>.</a:t>
            </a:r>
            <a:r>
              <a:rPr lang="ru-RU" sz="2300" dirty="0">
                <a:solidFill>
                  <a:schemeClr val="bg2"/>
                </a:solidFill>
              </a:rPr>
              <a:t> За основу дизайна взят главный герой</a:t>
            </a:r>
            <a:r>
              <a:rPr lang="en-US" sz="2300" dirty="0">
                <a:solidFill>
                  <a:schemeClr val="bg2"/>
                </a:solidFill>
              </a:rPr>
              <a:t> </a:t>
            </a:r>
            <a:r>
              <a:rPr lang="ru-RU" sz="2300" dirty="0">
                <a:solidFill>
                  <a:schemeClr val="bg2"/>
                </a:solidFill>
              </a:rPr>
              <a:t>анимационного фильма «</a:t>
            </a:r>
            <a:r>
              <a:rPr lang="en-US" sz="2300" dirty="0">
                <a:solidFill>
                  <a:schemeClr val="bg2"/>
                </a:solidFill>
              </a:rPr>
              <a:t>WALL-E</a:t>
            </a:r>
            <a:r>
              <a:rPr lang="ru-RU" sz="2300" dirty="0">
                <a:solidFill>
                  <a:schemeClr val="bg2"/>
                </a:solidFill>
              </a:rPr>
              <a:t>».</a:t>
            </a:r>
            <a:endParaRPr lang="en-US" sz="23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24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Как заказать еду по-русски">
            <a:extLst>
              <a:ext uri="{FF2B5EF4-FFF2-40B4-BE49-F238E27FC236}">
                <a16:creationId xmlns:a16="http://schemas.microsoft.com/office/drawing/2014/main" id="{F4B0B6AA-25CA-466D-8502-10998378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0434" y="0"/>
            <a:ext cx="14999314" cy="6874686"/>
          </a:xfrm>
          <a:prstGeom prst="rect">
            <a:avLst/>
          </a:prstGeom>
          <a:noFill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282" y="1442525"/>
            <a:ext cx="3457967" cy="742050"/>
          </a:xfrm>
        </p:spPr>
        <p:txBody>
          <a:bodyPr>
            <a:noAutofit/>
          </a:bodyPr>
          <a:lstStyle/>
          <a:p>
            <a:r>
              <a:rPr lang="ru-RU" sz="4200" dirty="0">
                <a:solidFill>
                  <a:schemeClr val="bg2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ПРОБЛЕМА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669" y="2362160"/>
            <a:ext cx="6995160" cy="3779540"/>
          </a:xfrm>
        </p:spPr>
        <p:txBody>
          <a:bodyPr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  <a:sym typeface="Calibri"/>
              </a:rPr>
              <a:t>Наш проект позволяет повысить эффективность работы персонала, снизить трудозатраты. Особенную актуальность проект приобрел после введения режима самоизоляции, так как с его использованием появляется возможность свести контакт с людьми на ноль. </a:t>
            </a:r>
            <a:r>
              <a:rPr lang="ru-RU" sz="2100" b="1" dirty="0">
                <a:solidFill>
                  <a:schemeClr val="bg2"/>
                </a:solidFill>
                <a:cs typeface="Biome" panose="020B0503030204020804" pitchFamily="34" charset="0"/>
                <a:sym typeface="Calibri"/>
              </a:rPr>
              <a:t>Потенциальная сфера применения </a:t>
            </a:r>
            <a:r>
              <a:rPr lang="ru-RU" sz="2100" dirty="0">
                <a:solidFill>
                  <a:schemeClr val="bg2"/>
                </a:solidFill>
                <a:cs typeface="Biome" panose="020B0503030204020804" pitchFamily="34" charset="0"/>
                <a:sym typeface="Calibri"/>
              </a:rPr>
              <a:t>-кафе, рестораны, торговые центры. Универсальность продукта проекта позволит расширить круг потенциальных клиентов до медицинских и государственных учреждений.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ru-RU" sz="2100" dirty="0">
              <a:solidFill>
                <a:schemeClr val="bg2"/>
              </a:solidFill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3C712B4-7B99-4826-B9D6-FE9826A2F3F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Biome" panose="020B05030302040208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16" y="267804"/>
            <a:ext cx="4837489" cy="2546430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4000" b="0" i="0" u="none" strike="noStrike" cap="none" dirty="0">
                <a:solidFill>
                  <a:srgbClr val="FFF6B7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ПРЕДЛАГАЕМАЯ ТЕХНОЛОГИЯ РЕШЕНИЯ ПРОБЛЕМЫ</a:t>
            </a:r>
            <a:endParaRPr lang="ru-RU" sz="4000" dirty="0">
              <a:solidFill>
                <a:srgbClr val="FFF6B7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316" y="3068877"/>
            <a:ext cx="4837489" cy="3673959"/>
          </a:xfrm>
        </p:spPr>
        <p:txBody>
          <a:bodyPr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rgbClr val="FFF6B7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Проект будет реализован с использованием </a:t>
            </a:r>
            <a:r>
              <a:rPr lang="ru-RU" sz="2100" b="0" i="0" dirty="0">
                <a:solidFill>
                  <a:srgbClr val="FFF6B7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микрокомпьютеров,</a:t>
            </a:r>
            <a:r>
              <a:rPr lang="ru-RU" sz="2100" dirty="0">
                <a:solidFill>
                  <a:srgbClr val="FFF6B7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 </a:t>
            </a:r>
            <a:r>
              <a:rPr lang="ru-RU" sz="2100" b="0" i="0" dirty="0">
                <a:solidFill>
                  <a:srgbClr val="FFF6B7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в частности </a:t>
            </a:r>
            <a:r>
              <a:rPr lang="en-US" sz="2100" b="0" i="0" dirty="0">
                <a:solidFill>
                  <a:srgbClr val="FFF6B7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raspberry pi</a:t>
            </a:r>
            <a:r>
              <a:rPr lang="ru-RU" sz="2100" b="0" i="0" dirty="0">
                <a:solidFill>
                  <a:srgbClr val="FFF6B7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 4</a:t>
            </a:r>
            <a:r>
              <a:rPr lang="ru-RU" sz="2100" dirty="0">
                <a:solidFill>
                  <a:srgbClr val="FFF6B7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, обеспечивающих достаточно ресурсов для разработки при низкой потребляемой мощности и удовлетворительном быстродействии для поставленной задачи.</a:t>
            </a:r>
          </a:p>
        </p:txBody>
      </p:sp>
      <p:pic>
        <p:nvPicPr>
          <p:cNvPr id="9218" name="Picture 2" descr="Raspberry Pi 4 Model B - 8GB">
            <a:extLst>
              <a:ext uri="{FF2B5EF4-FFF2-40B4-BE49-F238E27FC236}">
                <a16:creationId xmlns:a16="http://schemas.microsoft.com/office/drawing/2014/main" id="{6174956C-F28E-4141-AD08-6E546963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9" y="445625"/>
            <a:ext cx="5775767" cy="577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958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0657E54D-9238-43C8-AF45-382BCCF4F8EF}"/>
              </a:ext>
            </a:extLst>
          </p:cNvPr>
          <p:cNvSpPr txBox="1">
            <a:spLocks/>
          </p:cNvSpPr>
          <p:nvPr/>
        </p:nvSpPr>
        <p:spPr>
          <a:xfrm>
            <a:off x="4815068" y="685342"/>
            <a:ext cx="7025833" cy="1187619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iome" panose="020B0503030204020804" pitchFamily="34" charset="0"/>
                <a:ea typeface="+mj-ea"/>
                <a:cs typeface="+mj-cs"/>
              </a:defRPr>
            </a:lvl1pPr>
          </a:lstStyle>
          <a:p>
            <a:r>
              <a:rPr lang="ru-RU" sz="4200" dirty="0">
                <a:solidFill>
                  <a:schemeClr val="tx2"/>
                </a:solidFill>
                <a:cs typeface="Biome" panose="020B0503030204020804" pitchFamily="34" charset="0"/>
              </a:rPr>
              <a:t>ТЕХНИЧЕСКОЕ ЗАДАНИЕ</a:t>
            </a:r>
          </a:p>
        </p:txBody>
      </p:sp>
      <p:sp>
        <p:nvSpPr>
          <p:cNvPr id="49" name="Объект 2">
            <a:extLst>
              <a:ext uri="{FF2B5EF4-FFF2-40B4-BE49-F238E27FC236}">
                <a16:creationId xmlns:a16="http://schemas.microsoft.com/office/drawing/2014/main" id="{2381256A-4340-42AF-A480-04C81108E129}"/>
              </a:ext>
            </a:extLst>
          </p:cNvPr>
          <p:cNvSpPr txBox="1">
            <a:spLocks/>
          </p:cNvSpPr>
          <p:nvPr/>
        </p:nvSpPr>
        <p:spPr>
          <a:xfrm>
            <a:off x="4815068" y="1560444"/>
            <a:ext cx="7233170" cy="4772262"/>
          </a:xfrm>
          <a:prstGeom prst="rect">
            <a:avLst/>
          </a:prstGeom>
          <a:solidFill>
            <a:srgbClr val="262626">
              <a:alpha val="50000"/>
            </a:srgb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Biome" panose="020B05030302040208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100" dirty="0">
                <a:solidFill>
                  <a:schemeClr val="tx2"/>
                </a:solidFill>
                <a:cs typeface="Biome" panose="020B0503030204020804" pitchFamily="34" charset="0"/>
              </a:rPr>
              <a:t>Спроектировать мобильного робота и разрабатывать информационно-управляющую систему:</a:t>
            </a:r>
          </a:p>
          <a:p>
            <a:r>
              <a:rPr lang="ru-RU" sz="2100" dirty="0">
                <a:solidFill>
                  <a:schemeClr val="tx2"/>
                </a:solidFill>
                <a:cs typeface="Biome" panose="020B0503030204020804" pitchFamily="34" charset="0"/>
              </a:rPr>
              <a:t>алгоритмы управления и программное обеспечение мобильного робота</a:t>
            </a:r>
          </a:p>
          <a:p>
            <a:r>
              <a:rPr lang="ru-RU" sz="2100" dirty="0">
                <a:solidFill>
                  <a:schemeClr val="tx2"/>
                </a:solidFill>
                <a:cs typeface="Biome" panose="020B0503030204020804" pitchFamily="34" charset="0"/>
              </a:rPr>
              <a:t>Использовать высокоуровневые объектно-ориентированный языки программирования C++,</a:t>
            </a:r>
            <a:r>
              <a:rPr lang="en-US" sz="2100" dirty="0">
                <a:solidFill>
                  <a:schemeClr val="tx2"/>
                </a:solidFill>
                <a:cs typeface="Biome" panose="020B0503030204020804" pitchFamily="34" charset="0"/>
              </a:rPr>
              <a:t>Python, Java</a:t>
            </a:r>
            <a:endParaRPr lang="ru-RU" sz="2100" dirty="0">
              <a:solidFill>
                <a:schemeClr val="tx2"/>
              </a:solidFill>
              <a:cs typeface="Biome" panose="020B05030302040208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100" dirty="0">
                <a:solidFill>
                  <a:schemeClr val="tx2"/>
                </a:solidFill>
                <a:cs typeface="Biome" panose="020B0503030204020804" pitchFamily="34" charset="0"/>
              </a:rPr>
              <a:t>Результат выполнения проекта: демонстрационный прототип мобильного робота.</a:t>
            </a:r>
          </a:p>
        </p:txBody>
      </p:sp>
      <p:pic>
        <p:nvPicPr>
          <p:cNvPr id="13" name="Рисунок 12" descr="Изображение выглядит как внутренний, стена, микроскоп&#10;&#10;Автоматически созданное описание">
            <a:extLst>
              <a:ext uri="{FF2B5EF4-FFF2-40B4-BE49-F238E27FC236}">
                <a16:creationId xmlns:a16="http://schemas.microsoft.com/office/drawing/2014/main" id="{D58DEA4E-E738-4F43-82BB-48E75C0E2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143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48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A55A9C1-CDF9-429F-BBEA-0E98C80B7E63}"/>
              </a:ext>
            </a:extLst>
          </p:cNvPr>
          <p:cNvSpPr/>
          <p:nvPr/>
        </p:nvSpPr>
        <p:spPr>
          <a:xfrm>
            <a:off x="7294179" y="1156138"/>
            <a:ext cx="4719145" cy="4162096"/>
          </a:xfrm>
          <a:prstGeom prst="rect">
            <a:avLst/>
          </a:prstGeom>
          <a:solidFill>
            <a:schemeClr val="accent3">
              <a:lumMod val="20000"/>
              <a:lumOff val="8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Biome" panose="020B0503030204020804" pitchFamily="34" charset="0"/>
            </a:endParaRPr>
          </a:p>
        </p:txBody>
      </p:sp>
      <p:pic>
        <p:nvPicPr>
          <p:cNvPr id="21" name="Рисунок 20" descr="Изображение выглядит как текст, внутренний, рабочий стол, загроможденный&#10;&#10;Автоматически созданное описание">
            <a:extLst>
              <a:ext uri="{FF2B5EF4-FFF2-40B4-BE49-F238E27FC236}">
                <a16:creationId xmlns:a16="http://schemas.microsoft.com/office/drawing/2014/main" id="{48043C69-862B-4124-B755-8C9613BE8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t="16139" b="19630"/>
          <a:stretch/>
        </p:blipFill>
        <p:spPr>
          <a:xfrm>
            <a:off x="0" y="0"/>
            <a:ext cx="12179257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DBEE62-1121-4406-8032-F5768428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2091" y="2690740"/>
            <a:ext cx="4807817" cy="1372930"/>
          </a:xfrm>
        </p:spPr>
        <p:txBody>
          <a:bodyPr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-RU" sz="4200" dirty="0">
                <a:solidFill>
                  <a:schemeClr val="tx1">
                    <a:lumMod val="85000"/>
                    <a:lumOff val="15000"/>
                  </a:schemeClr>
                </a:solidFill>
                <a:cs typeface="Biome" panose="020B0503030204020804" pitchFamily="34" charset="0"/>
                <a:sym typeface="Calibri"/>
              </a:rPr>
              <a:t>ВЫПОЛНЕННЫЕ ЭТАПЫ ПРОЕКТА</a:t>
            </a:r>
            <a:endParaRPr lang="ru-RU" sz="4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17A016-6066-4B22-BC35-99C2BC4F2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448" y="4916971"/>
            <a:ext cx="8915809" cy="2342293"/>
          </a:xfrm>
          <a:noFill/>
        </p:spPr>
        <p:txBody>
          <a:bodyPr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2100" dirty="0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Biome" panose="020B05030302040208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07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C606CC-0365-43C0-A917-CC8DAEF471BB}"/>
              </a:ext>
            </a:extLst>
          </p:cNvPr>
          <p:cNvSpPr txBox="1"/>
          <p:nvPr/>
        </p:nvSpPr>
        <p:spPr>
          <a:xfrm>
            <a:off x="7335520" y="695826"/>
            <a:ext cx="4576064" cy="523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0" i="0" dirty="0">
                <a:solidFill>
                  <a:schemeClr val="bg2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В роботе реализованы следующие системы</a:t>
            </a:r>
          </a:p>
          <a:p>
            <a:pPr>
              <a:lnSpc>
                <a:spcPct val="150000"/>
              </a:lnSpc>
            </a:pPr>
            <a:endParaRPr lang="ru-RU" sz="2100" dirty="0">
              <a:solidFill>
                <a:schemeClr val="bg2"/>
              </a:solidFill>
              <a:latin typeface="Biome" panose="020B0503030204020804" pitchFamily="34" charset="0"/>
              <a:ea typeface="Calibri"/>
              <a:cs typeface="Biome" panose="020B0503030204020804" pitchFamily="34" charset="0"/>
              <a:sym typeface="Calibri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Распознавания речи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Компьютерного зрения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Электронно-механическая система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Административный </a:t>
            </a:r>
            <a:r>
              <a:rPr lang="en-US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Web-</a:t>
            </a: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сайт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100" dirty="0">
                <a:solidFill>
                  <a:schemeClr val="bg2"/>
                </a:solidFill>
                <a:latin typeface="Biome" panose="020B0503030204020804" pitchFamily="34" charset="0"/>
                <a:ea typeface="Calibri"/>
                <a:cs typeface="Biome" panose="020B0503030204020804" pitchFamily="34" charset="0"/>
                <a:sym typeface="Calibri"/>
              </a:rPr>
              <a:t>Мобильное приложение для ручного управления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6E8D95F-4F8D-4401-BF95-249D5042E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95780" y="-698500"/>
            <a:ext cx="10774680" cy="71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27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0037C7E-5017-4244-97FB-CD8868756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476"/>
            <a:ext cx="12192000" cy="8128000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330E88D-2851-4180-847F-D6D345D8E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773" y="690517"/>
            <a:ext cx="4572876" cy="5202646"/>
          </a:xfrm>
        </p:spPr>
        <p:txBody>
          <a:bodyPr>
            <a:normAutofit fontScale="92500"/>
          </a:bodyPr>
          <a:lstStyle/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0" i="0" dirty="0">
                <a:solidFill>
                  <a:schemeClr val="bg2"/>
                </a:solidFill>
                <a:effectLst/>
              </a:rPr>
              <a:t>Питание робота осуществляется с помощью трёх аккумуляторов формата 18650, подключенных с помощью платы балансировки и защиты.</a:t>
            </a:r>
          </a:p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100" b="0" i="0" dirty="0">
              <a:solidFill>
                <a:schemeClr val="bg2"/>
              </a:solidFill>
              <a:effectLst/>
            </a:endParaRPr>
          </a:p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b="0" i="0" dirty="0">
                <a:solidFill>
                  <a:schemeClr val="bg2"/>
                </a:solidFill>
                <a:effectLst/>
              </a:rPr>
              <a:t>Распознавание объектов и их цветов, определение дистанции до объектов реализовано </a:t>
            </a:r>
            <a:r>
              <a:rPr lang="ru-RU" sz="2100" b="0" i="0" dirty="0" err="1">
                <a:solidFill>
                  <a:schemeClr val="bg2"/>
                </a:solidFill>
                <a:effectLst/>
              </a:rPr>
              <a:t>программно</a:t>
            </a:r>
            <a:r>
              <a:rPr lang="ru-RU" sz="2100" b="0" i="0" dirty="0">
                <a:solidFill>
                  <a:schemeClr val="bg2"/>
                </a:solidFill>
                <a:effectLst/>
              </a:rPr>
              <a:t> с использованием библиотеки </a:t>
            </a:r>
            <a:r>
              <a:rPr lang="en-US" sz="2100" b="0" i="0" dirty="0">
                <a:solidFill>
                  <a:schemeClr val="bg2"/>
                </a:solidFill>
                <a:effectLst/>
              </a:rPr>
              <a:t>OpenCV</a:t>
            </a:r>
            <a:r>
              <a:rPr lang="ru-RU" sz="2100" b="0" i="0" dirty="0">
                <a:solidFill>
                  <a:schemeClr val="bg2"/>
                </a:solidFill>
                <a:effectLst/>
              </a:rPr>
              <a:t>.</a:t>
            </a:r>
          </a:p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100" b="0" i="0" dirty="0">
              <a:solidFill>
                <a:schemeClr val="bg2"/>
              </a:solidFill>
              <a:effectLst/>
            </a:endParaRPr>
          </a:p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dirty="0">
                <a:solidFill>
                  <a:schemeClr val="bg2"/>
                </a:solidFill>
              </a:rPr>
              <a:t>Распознавание и синтез голоса выполнен с использованием библиотек </a:t>
            </a:r>
            <a:endParaRPr lang="ru-RU" sz="2100" b="0" i="0" dirty="0">
              <a:solidFill>
                <a:schemeClr val="bg2"/>
              </a:solidFill>
              <a:effectLst/>
            </a:endParaRPr>
          </a:p>
          <a:p>
            <a:pPr marL="0" marR="0" lv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SpeechRecognition</a:t>
            </a:r>
            <a:r>
              <a:rPr lang="en-US" sz="2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 </a:t>
            </a:r>
            <a:r>
              <a:rPr lang="ru-RU" sz="2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и </a:t>
            </a:r>
            <a:r>
              <a:rPr lang="en-US" sz="2100" dirty="0" err="1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espeak</a:t>
            </a:r>
            <a:r>
              <a:rPr lang="ru-RU" sz="2100" dirty="0">
                <a:solidFill>
                  <a:schemeClr val="bg2"/>
                </a:solidFill>
                <a:ea typeface="Calibri"/>
                <a:cs typeface="Biome" panose="020B0503030204020804" pitchFamily="34" charset="0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82222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356</Words>
  <Application>Microsoft Office PowerPoint</Application>
  <PresentationFormat>Широкоэкранный</PresentationFormat>
  <Paragraphs>54</Paragraphs>
  <Slides>12</Slides>
  <Notes>0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Biome</vt:lpstr>
      <vt:lpstr>Тема Office</vt:lpstr>
      <vt:lpstr>BUILD N LEARN</vt:lpstr>
      <vt:lpstr>КОМАНДА ПРОЕКТА</vt:lpstr>
      <vt:lpstr>Презентация PowerPoint</vt:lpstr>
      <vt:lpstr>ПРОБЛЕМА</vt:lpstr>
      <vt:lpstr>ПРЕДЛАГАЕМАЯ ТЕХНОЛОГИЯ РЕШЕНИЯ ПРОБЛЕМЫ</vt:lpstr>
      <vt:lpstr>Презентация PowerPoint</vt:lpstr>
      <vt:lpstr>ВЫПОЛНЕННЫЕ ЭТАПЫ ПРОЕКТА</vt:lpstr>
      <vt:lpstr>Презентация PowerPoint</vt:lpstr>
      <vt:lpstr>Презентация PowerPoint</vt:lpstr>
      <vt:lpstr>ОЦЕНКА РЫНКА</vt:lpstr>
      <vt:lpstr>ПЛАН КОММЕРЦИАЛИЗАЦИИ</vt:lpstr>
      <vt:lpstr>АСПЕКТЫ КОММЕРЦИАЛИЗАЦИИ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N LEARN</dc:title>
  <dc:creator>Пучкова Анастасия Денисовна</dc:creator>
  <cp:lastModifiedBy>Пётр Нестеренко</cp:lastModifiedBy>
  <cp:revision>54</cp:revision>
  <dcterms:created xsi:type="dcterms:W3CDTF">2020-12-31T01:45:42Z</dcterms:created>
  <dcterms:modified xsi:type="dcterms:W3CDTF">2021-04-27T08:47:28Z</dcterms:modified>
</cp:coreProperties>
</file>